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9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64E60-8947-43A0-BD51-15372957C1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D6765-9751-4494-ADF4-575B83D3D38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Teoretycznym celem pracy było przedstawienie najważniejszych kwestii związanych z chatbotami oraz przepisami gry w piłkę nożną. </a:t>
          </a:r>
          <a:endParaRPr lang="en-US"/>
        </a:p>
      </dgm:t>
    </dgm:pt>
    <dgm:pt modelId="{B7C5C3FA-BEB0-4A0A-BBC6-567F6C874DB5}" type="parTrans" cxnId="{9DACEE37-8E8A-4C3A-8186-E62D0593B5ED}">
      <dgm:prSet/>
      <dgm:spPr/>
      <dgm:t>
        <a:bodyPr/>
        <a:lstStyle/>
        <a:p>
          <a:endParaRPr lang="en-US"/>
        </a:p>
      </dgm:t>
    </dgm:pt>
    <dgm:pt modelId="{B957B561-81B2-4A6E-A922-075AEB08FDF5}" type="sibTrans" cxnId="{9DACEE37-8E8A-4C3A-8186-E62D0593B5ED}">
      <dgm:prSet/>
      <dgm:spPr/>
      <dgm:t>
        <a:bodyPr/>
        <a:lstStyle/>
        <a:p>
          <a:endParaRPr lang="en-US"/>
        </a:p>
      </dgm:t>
    </dgm:pt>
    <dgm:pt modelId="{8DF90438-35A1-45DE-8CC7-3C9CC5E71A4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Celem praktycznym było opracowanie programu konwersacyjnego odpowiadającego na pytania dotyczące przepisów gry w piłkę nożną. </a:t>
          </a:r>
          <a:endParaRPr lang="en-US"/>
        </a:p>
      </dgm:t>
    </dgm:pt>
    <dgm:pt modelId="{EED9CF08-492F-4CBD-8AFB-6756273C4562}" type="parTrans" cxnId="{4C4DD517-8314-4FB0-BA17-665379A76FE9}">
      <dgm:prSet/>
      <dgm:spPr/>
      <dgm:t>
        <a:bodyPr/>
        <a:lstStyle/>
        <a:p>
          <a:endParaRPr lang="en-US"/>
        </a:p>
      </dgm:t>
    </dgm:pt>
    <dgm:pt modelId="{E74D8C1C-64A5-4231-879A-8BD324A49356}" type="sibTrans" cxnId="{4C4DD517-8314-4FB0-BA17-665379A76FE9}">
      <dgm:prSet/>
      <dgm:spPr/>
      <dgm:t>
        <a:bodyPr/>
        <a:lstStyle/>
        <a:p>
          <a:endParaRPr lang="en-US"/>
        </a:p>
      </dgm:t>
    </dgm:pt>
    <dgm:pt modelId="{77DFD6B0-2D4E-49DD-83E2-541ED799A0F2}" type="pres">
      <dgm:prSet presAssocID="{E8C64E60-8947-43A0-BD51-15372957C1FA}" presName="root" presStyleCnt="0">
        <dgm:presLayoutVars>
          <dgm:dir/>
          <dgm:resizeHandles val="exact"/>
        </dgm:presLayoutVars>
      </dgm:prSet>
      <dgm:spPr/>
    </dgm:pt>
    <dgm:pt modelId="{9094B8D0-DDB3-4CB8-9E6D-97F9A8ABD52E}" type="pres">
      <dgm:prSet presAssocID="{52ED6765-9751-4494-ADF4-575B83D3D387}" presName="compNode" presStyleCnt="0"/>
      <dgm:spPr/>
    </dgm:pt>
    <dgm:pt modelId="{6250C93A-70DB-4C94-AF95-E193331462C3}" type="pres">
      <dgm:prSet presAssocID="{52ED6765-9751-4494-ADF4-575B83D3D387}" presName="bgRect" presStyleLbl="bgShp" presStyleIdx="0" presStyleCnt="2"/>
      <dgm:spPr/>
    </dgm:pt>
    <dgm:pt modelId="{994BD43F-D6E7-4DA0-8E4B-779F274856EE}" type="pres">
      <dgm:prSet presAssocID="{52ED6765-9751-4494-ADF4-575B83D3D3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ęzyk zdalnego uczenia kontur"/>
        </a:ext>
      </dgm:extLst>
    </dgm:pt>
    <dgm:pt modelId="{1EA558C7-8B29-4A69-B4EB-4BB2B1439686}" type="pres">
      <dgm:prSet presAssocID="{52ED6765-9751-4494-ADF4-575B83D3D387}" presName="spaceRect" presStyleCnt="0"/>
      <dgm:spPr/>
    </dgm:pt>
    <dgm:pt modelId="{631263CB-890F-448B-985D-5F5DCDF96CF2}" type="pres">
      <dgm:prSet presAssocID="{52ED6765-9751-4494-ADF4-575B83D3D387}" presName="parTx" presStyleLbl="revTx" presStyleIdx="0" presStyleCnt="2">
        <dgm:presLayoutVars>
          <dgm:chMax val="0"/>
          <dgm:chPref val="0"/>
        </dgm:presLayoutVars>
      </dgm:prSet>
      <dgm:spPr/>
    </dgm:pt>
    <dgm:pt modelId="{DF77F24B-71EE-4DC9-8BD5-92C6CCB0F0B9}" type="pres">
      <dgm:prSet presAssocID="{B957B561-81B2-4A6E-A922-075AEB08FDF5}" presName="sibTrans" presStyleCnt="0"/>
      <dgm:spPr/>
    </dgm:pt>
    <dgm:pt modelId="{254DF643-0E72-4AAF-9016-3FABEE65713F}" type="pres">
      <dgm:prSet presAssocID="{8DF90438-35A1-45DE-8CC7-3C9CC5E71A4C}" presName="compNode" presStyleCnt="0"/>
      <dgm:spPr/>
    </dgm:pt>
    <dgm:pt modelId="{4BF242B8-9C18-41BA-97C7-5825F0A40AF8}" type="pres">
      <dgm:prSet presAssocID="{8DF90438-35A1-45DE-8CC7-3C9CC5E71A4C}" presName="bgRect" presStyleLbl="bgShp" presStyleIdx="1" presStyleCnt="2"/>
      <dgm:spPr/>
    </dgm:pt>
    <dgm:pt modelId="{2FEB3A78-8B3C-4CD2-B188-8F06BFB53D75}" type="pres">
      <dgm:prSet presAssocID="{8DF90438-35A1-45DE-8CC7-3C9CC5E71A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kontur"/>
        </a:ext>
      </dgm:extLst>
    </dgm:pt>
    <dgm:pt modelId="{630D2C12-99A0-4467-BF19-A273D0EFE997}" type="pres">
      <dgm:prSet presAssocID="{8DF90438-35A1-45DE-8CC7-3C9CC5E71A4C}" presName="spaceRect" presStyleCnt="0"/>
      <dgm:spPr/>
    </dgm:pt>
    <dgm:pt modelId="{3F06828C-3FAF-4858-A014-28EF7DA5F8F3}" type="pres">
      <dgm:prSet presAssocID="{8DF90438-35A1-45DE-8CC7-3C9CC5E71A4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C4DD517-8314-4FB0-BA17-665379A76FE9}" srcId="{E8C64E60-8947-43A0-BD51-15372957C1FA}" destId="{8DF90438-35A1-45DE-8CC7-3C9CC5E71A4C}" srcOrd="1" destOrd="0" parTransId="{EED9CF08-492F-4CBD-8AFB-6756273C4562}" sibTransId="{E74D8C1C-64A5-4231-879A-8BD324A49356}"/>
    <dgm:cxn modelId="{9DACEE37-8E8A-4C3A-8186-E62D0593B5ED}" srcId="{E8C64E60-8947-43A0-BD51-15372957C1FA}" destId="{52ED6765-9751-4494-ADF4-575B83D3D387}" srcOrd="0" destOrd="0" parTransId="{B7C5C3FA-BEB0-4A0A-BBC6-567F6C874DB5}" sibTransId="{B957B561-81B2-4A6E-A922-075AEB08FDF5}"/>
    <dgm:cxn modelId="{28081138-ED11-43D9-A734-19EA575AFEE0}" type="presOf" srcId="{8DF90438-35A1-45DE-8CC7-3C9CC5E71A4C}" destId="{3F06828C-3FAF-4858-A014-28EF7DA5F8F3}" srcOrd="0" destOrd="0" presId="urn:microsoft.com/office/officeart/2018/2/layout/IconVerticalSolidList"/>
    <dgm:cxn modelId="{668DA6CC-A5F1-4040-819B-A82F4D92579C}" type="presOf" srcId="{E8C64E60-8947-43A0-BD51-15372957C1FA}" destId="{77DFD6B0-2D4E-49DD-83E2-541ED799A0F2}" srcOrd="0" destOrd="0" presId="urn:microsoft.com/office/officeart/2018/2/layout/IconVerticalSolidList"/>
    <dgm:cxn modelId="{295A6AD6-A0A5-4760-A180-E727CDC39F61}" type="presOf" srcId="{52ED6765-9751-4494-ADF4-575B83D3D387}" destId="{631263CB-890F-448B-985D-5F5DCDF96CF2}" srcOrd="0" destOrd="0" presId="urn:microsoft.com/office/officeart/2018/2/layout/IconVerticalSolidList"/>
    <dgm:cxn modelId="{CAD811F3-4D68-4EBB-ACE3-6555A5E108CB}" type="presParOf" srcId="{77DFD6B0-2D4E-49DD-83E2-541ED799A0F2}" destId="{9094B8D0-DDB3-4CB8-9E6D-97F9A8ABD52E}" srcOrd="0" destOrd="0" presId="urn:microsoft.com/office/officeart/2018/2/layout/IconVerticalSolidList"/>
    <dgm:cxn modelId="{70F8653A-C298-4DB1-829E-95CBE5E88F9F}" type="presParOf" srcId="{9094B8D0-DDB3-4CB8-9E6D-97F9A8ABD52E}" destId="{6250C93A-70DB-4C94-AF95-E193331462C3}" srcOrd="0" destOrd="0" presId="urn:microsoft.com/office/officeart/2018/2/layout/IconVerticalSolidList"/>
    <dgm:cxn modelId="{62CEB91F-165D-4840-ACBB-A4F046777D46}" type="presParOf" srcId="{9094B8D0-DDB3-4CB8-9E6D-97F9A8ABD52E}" destId="{994BD43F-D6E7-4DA0-8E4B-779F274856EE}" srcOrd="1" destOrd="0" presId="urn:microsoft.com/office/officeart/2018/2/layout/IconVerticalSolidList"/>
    <dgm:cxn modelId="{04CA99CC-E0A0-48B9-A1D1-2FB1A91ECD01}" type="presParOf" srcId="{9094B8D0-DDB3-4CB8-9E6D-97F9A8ABD52E}" destId="{1EA558C7-8B29-4A69-B4EB-4BB2B1439686}" srcOrd="2" destOrd="0" presId="urn:microsoft.com/office/officeart/2018/2/layout/IconVerticalSolidList"/>
    <dgm:cxn modelId="{3D9CFE6B-D3AE-4189-A45B-27868E4A2B9C}" type="presParOf" srcId="{9094B8D0-DDB3-4CB8-9E6D-97F9A8ABD52E}" destId="{631263CB-890F-448B-985D-5F5DCDF96CF2}" srcOrd="3" destOrd="0" presId="urn:microsoft.com/office/officeart/2018/2/layout/IconVerticalSolidList"/>
    <dgm:cxn modelId="{EAAFEE20-4C48-486C-8715-39D625BB7B47}" type="presParOf" srcId="{77DFD6B0-2D4E-49DD-83E2-541ED799A0F2}" destId="{DF77F24B-71EE-4DC9-8BD5-92C6CCB0F0B9}" srcOrd="1" destOrd="0" presId="urn:microsoft.com/office/officeart/2018/2/layout/IconVerticalSolidList"/>
    <dgm:cxn modelId="{76CE7080-08B4-494C-BB51-51A5819E894A}" type="presParOf" srcId="{77DFD6B0-2D4E-49DD-83E2-541ED799A0F2}" destId="{254DF643-0E72-4AAF-9016-3FABEE65713F}" srcOrd="2" destOrd="0" presId="urn:microsoft.com/office/officeart/2018/2/layout/IconVerticalSolidList"/>
    <dgm:cxn modelId="{3940A7B7-34F5-4114-B997-81063D2192B7}" type="presParOf" srcId="{254DF643-0E72-4AAF-9016-3FABEE65713F}" destId="{4BF242B8-9C18-41BA-97C7-5825F0A40AF8}" srcOrd="0" destOrd="0" presId="urn:microsoft.com/office/officeart/2018/2/layout/IconVerticalSolidList"/>
    <dgm:cxn modelId="{AD9EE2CA-C9B2-466B-9F86-3B4D21583D6D}" type="presParOf" srcId="{254DF643-0E72-4AAF-9016-3FABEE65713F}" destId="{2FEB3A78-8B3C-4CD2-B188-8F06BFB53D75}" srcOrd="1" destOrd="0" presId="urn:microsoft.com/office/officeart/2018/2/layout/IconVerticalSolidList"/>
    <dgm:cxn modelId="{A0D9CA57-381C-42C1-BA39-AFEF13F3F3FF}" type="presParOf" srcId="{254DF643-0E72-4AAF-9016-3FABEE65713F}" destId="{630D2C12-99A0-4467-BF19-A273D0EFE997}" srcOrd="2" destOrd="0" presId="urn:microsoft.com/office/officeart/2018/2/layout/IconVerticalSolidList"/>
    <dgm:cxn modelId="{09FF4BAD-0161-42B6-BF20-E5317A6028C5}" type="presParOf" srcId="{254DF643-0E72-4AAF-9016-3FABEE65713F}" destId="{3F06828C-3FAF-4858-A014-28EF7DA5F8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C93A-70DB-4C94-AF95-E193331462C3}">
      <dsp:nvSpPr>
        <dsp:cNvPr id="0" name=""/>
        <dsp:cNvSpPr/>
      </dsp:nvSpPr>
      <dsp:spPr>
        <a:xfrm>
          <a:off x="0" y="627208"/>
          <a:ext cx="10515600" cy="11579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BD43F-D6E7-4DA0-8E4B-779F274856EE}">
      <dsp:nvSpPr>
        <dsp:cNvPr id="0" name=""/>
        <dsp:cNvSpPr/>
      </dsp:nvSpPr>
      <dsp:spPr>
        <a:xfrm>
          <a:off x="350271" y="887740"/>
          <a:ext cx="636857" cy="636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263CB-890F-448B-985D-5F5DCDF96CF2}">
      <dsp:nvSpPr>
        <dsp:cNvPr id="0" name=""/>
        <dsp:cNvSpPr/>
      </dsp:nvSpPr>
      <dsp:spPr>
        <a:xfrm>
          <a:off x="1337400" y="627208"/>
          <a:ext cx="9178199" cy="115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Teoretycznym celem pracy było przedstawienie najważniejszych kwestii związanych z chatbotami oraz przepisami gry w piłkę nożną. </a:t>
          </a:r>
          <a:endParaRPr lang="en-US" sz="2000" kern="1200"/>
        </a:p>
      </dsp:txBody>
      <dsp:txXfrm>
        <a:off x="1337400" y="627208"/>
        <a:ext cx="9178199" cy="1157922"/>
      </dsp:txXfrm>
    </dsp:sp>
    <dsp:sp modelId="{4BF242B8-9C18-41BA-97C7-5825F0A40AF8}">
      <dsp:nvSpPr>
        <dsp:cNvPr id="0" name=""/>
        <dsp:cNvSpPr/>
      </dsp:nvSpPr>
      <dsp:spPr>
        <a:xfrm>
          <a:off x="0" y="2074611"/>
          <a:ext cx="10515600" cy="11579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B3A78-8B3C-4CD2-B188-8F06BFB53D75}">
      <dsp:nvSpPr>
        <dsp:cNvPr id="0" name=""/>
        <dsp:cNvSpPr/>
      </dsp:nvSpPr>
      <dsp:spPr>
        <a:xfrm>
          <a:off x="350271" y="2335143"/>
          <a:ext cx="636857" cy="636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6828C-3FAF-4858-A014-28EF7DA5F8F3}">
      <dsp:nvSpPr>
        <dsp:cNvPr id="0" name=""/>
        <dsp:cNvSpPr/>
      </dsp:nvSpPr>
      <dsp:spPr>
        <a:xfrm>
          <a:off x="1337400" y="2074611"/>
          <a:ext cx="9178199" cy="115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Celem praktycznym było opracowanie programu konwersacyjnego odpowiadającego na pytania dotyczące przepisów gry w piłkę nożną. </a:t>
          </a:r>
          <a:endParaRPr lang="en-US" sz="2000" kern="1200"/>
        </a:p>
      </dsp:txBody>
      <dsp:txXfrm>
        <a:off x="1337400" y="2074611"/>
        <a:ext cx="9178199" cy="1157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E511E-AFDA-4171-A7CC-E830AEF1BEFD}" type="datetimeFigureOut">
              <a:rPr lang="pl-PL" smtClean="0"/>
              <a:t>03.07.2023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870F-EB6A-42AE-B0FA-8B7E07FCDCF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171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2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00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61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44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53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3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80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83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87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39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9B0C04B-5810-CFDA-16D7-9089F13E0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pl-PL" dirty="0"/>
              <a:t>Założenia i wyniki pracy licencjackiej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4317DD3-66E1-4AD0-A51E-EEC0BFD95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pl-PL" dirty="0"/>
              <a:t>Tomasz Chmiel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krąg, zrzut ekranu, Grafika, kreskówka&#10;&#10;Opis wygenerowany automatycznie">
            <a:extLst>
              <a:ext uri="{FF2B5EF4-FFF2-40B4-BE49-F238E27FC236}">
                <a16:creationId xmlns:a16="http://schemas.microsoft.com/office/drawing/2014/main" id="{1873A619-0182-2C89-FC4A-49B1E0E55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-1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0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8C0678-EB1D-402A-C4DC-311FF339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testów wydajnościowych programu konwersacyjnego '</a:t>
            </a:r>
            <a:r>
              <a:rPr lang="pl-PL" dirty="0" err="1"/>
              <a:t>Refi</a:t>
            </a:r>
            <a:r>
              <a:rPr lang="pl-PL" dirty="0"/>
              <a:t>'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9BB4B46-03D8-C4BD-3486-B59D7CCA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48" y="1690688"/>
            <a:ext cx="8179904" cy="4216074"/>
          </a:xfrm>
        </p:spPr>
      </p:pic>
    </p:spTree>
    <p:extLst>
      <p:ext uri="{BB962C8B-B14F-4D97-AF65-F5344CB8AC3E}">
        <p14:creationId xmlns:p14="http://schemas.microsoft.com/office/powerpoint/2010/main" val="247166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38664-2870-9328-0F42-4BD9FD85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53" y="2766218"/>
            <a:ext cx="4393061" cy="1325563"/>
          </a:xfrm>
        </p:spPr>
        <p:txBody>
          <a:bodyPr>
            <a:normAutofit fontScale="90000"/>
          </a:bodyPr>
          <a:lstStyle/>
          <a:p>
            <a:r>
              <a:rPr lang="pl-PL" dirty="0"/>
              <a:t>Przykłady poprawnego działania programu konwersacyjnego ‘</a:t>
            </a:r>
            <a:r>
              <a:rPr lang="pl-PL" dirty="0" err="1"/>
              <a:t>Refi</a:t>
            </a:r>
            <a:r>
              <a:rPr lang="pl-PL" dirty="0"/>
              <a:t>’ </a:t>
            </a:r>
          </a:p>
        </p:txBody>
      </p:sp>
      <p:pic>
        <p:nvPicPr>
          <p:cNvPr id="6" name="Symbol zastępczy zawartości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EFD5FE5E-B147-5775-C50C-8C53C68BD6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44" y="373670"/>
            <a:ext cx="7281180" cy="3178655"/>
          </a:xfrm>
        </p:spPr>
      </p:pic>
      <p:pic>
        <p:nvPicPr>
          <p:cNvPr id="8" name="Symbol zastępczy zawartości 7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9DDA956-FA97-BCC1-8232-AA233E7D8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44" y="3589928"/>
            <a:ext cx="7278532" cy="3178656"/>
          </a:xfrm>
        </p:spPr>
      </p:pic>
    </p:spTree>
    <p:extLst>
      <p:ext uri="{BB962C8B-B14F-4D97-AF65-F5344CB8AC3E}">
        <p14:creationId xmlns:p14="http://schemas.microsoft.com/office/powerpoint/2010/main" val="307844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125971-6689-27C2-B28B-12B45F86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10" y="1233241"/>
            <a:ext cx="4176990" cy="4064628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solidFill>
                  <a:srgbClr val="FFFFFF"/>
                </a:solidFill>
              </a:rPr>
              <a:t>Podsumowanie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3E088C-2EAE-FA9A-D167-04F326F6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962" y="1669027"/>
            <a:ext cx="5257799" cy="48893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l-PL" dirty="0"/>
              <a:t>Wnioski z przeprowadzonych testów są pozytywne. Stworzony program konwersacyjny działa bez zarzutu i spełnia wszystkie postawione przed nim wymagania. Można więc uznać, że </a:t>
            </a:r>
            <a:r>
              <a:rPr lang="pl-PL" dirty="0" err="1"/>
              <a:t>chatbot</a:t>
            </a:r>
            <a:r>
              <a:rPr lang="pl-PL" dirty="0"/>
              <a:t> ‘</a:t>
            </a:r>
            <a:r>
              <a:rPr lang="pl-PL" dirty="0" err="1"/>
              <a:t>Refi</a:t>
            </a:r>
            <a:r>
              <a:rPr lang="pl-PL" dirty="0"/>
              <a:t>’ jest w pełni gotowy na interakcję z użytkownikami końcowymi.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86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F4DAE-BF0B-69BC-AE4E-61F25D32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7AD94A7E-FEA2-1258-9599-670A5E535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995842"/>
              </p:ext>
            </p:extLst>
          </p:nvPr>
        </p:nvGraphicFramePr>
        <p:xfrm>
          <a:off x="838200" y="1592359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92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8526AA-56A3-1F40-C4D0-5840A86C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72723-BEDA-B529-FD26-FF781A8D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5"/>
            <a:ext cx="10515600" cy="3859742"/>
          </a:xfrm>
        </p:spPr>
        <p:txBody>
          <a:bodyPr/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Możliwość rozpoczęcia nowej konwersacji. 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Dostępność poprzez prosty interfejs graficzny, w którym użytkownik będzie mógł wprowadzać swoje zapytania. 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Możliwość odpowiadania na zadane przez użytkownika pytania.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Obsługa sytuacji, w których użytkownik zadaje pytanie niezwiązane z przepisami gry w piłkę nożną.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Obsługa sytuacji, w których użytkownik zadaje pytanie, które jest niejasne i nie można na nie udzielić konkretnej odpowiedzi.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79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114230-5E31-DE5F-3D99-470EFF12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 </a:t>
            </a:r>
            <a:r>
              <a:rPr lang="pl-PL" dirty="0" err="1"/>
              <a:t>pozafunkcjonalne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8EA334-F84F-F21F-2DA4-E5E4C7DFD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59742"/>
          </a:xfrm>
        </p:spPr>
        <p:txBody>
          <a:bodyPr/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 err="1">
                <a:effectLst/>
                <a:latin typeface="+mj-lt"/>
                <a:ea typeface="Times New Roman" panose="02020603050405020304" pitchFamily="18" charset="0"/>
              </a:rPr>
              <a:t>Chatbot</a:t>
            </a: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 odpowiadając na pytania powinien używać języka polskiego.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 err="1">
                <a:effectLst/>
                <a:latin typeface="+mj-lt"/>
                <a:ea typeface="Times New Roman" panose="02020603050405020304" pitchFamily="18" charset="0"/>
              </a:rPr>
              <a:t>Chatbot</a:t>
            </a: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 powinien być łatwy w obsłudze oraz posiadać intuicyjny interfejs.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 err="1">
                <a:effectLst/>
                <a:latin typeface="+mj-lt"/>
                <a:ea typeface="Times New Roman" panose="02020603050405020304" pitchFamily="18" charset="0"/>
              </a:rPr>
              <a:t>Chatbot</a:t>
            </a: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 powinien być w stanie działać bez przerw.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Powinna być możliwość poszerzania bazy wiedzy </a:t>
            </a:r>
            <a:r>
              <a:rPr lang="pl-PL" sz="2000" dirty="0" err="1">
                <a:effectLst/>
                <a:latin typeface="+mj-lt"/>
                <a:ea typeface="Times New Roman" panose="02020603050405020304" pitchFamily="18" charset="0"/>
              </a:rPr>
              <a:t>chatbota</a:t>
            </a: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 o nowe informacje 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Powinna być możliwość modyfikowania bieżącej bazy wiedzy </a:t>
            </a:r>
            <a:r>
              <a:rPr lang="pl-PL" sz="2000" dirty="0" err="1">
                <a:effectLst/>
                <a:latin typeface="+mj-lt"/>
                <a:ea typeface="Times New Roman" panose="02020603050405020304" pitchFamily="18" charset="0"/>
              </a:rPr>
              <a:t>chatbota</a:t>
            </a:r>
            <a:r>
              <a:rPr lang="pl-PL" sz="20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504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zkielety sześcianów 3D">
            <a:extLst>
              <a:ext uri="{FF2B5EF4-FFF2-40B4-BE49-F238E27FC236}">
                <a16:creationId xmlns:a16="http://schemas.microsoft.com/office/drawing/2014/main" id="{E1B889BE-047A-F4AD-5DB7-68EA1B8FB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0" r="26369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3F2BCEF-5119-ACE7-BA7F-F9CBF723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862" y="407987"/>
            <a:ext cx="5721484" cy="1325563"/>
          </a:xfrm>
        </p:spPr>
        <p:txBody>
          <a:bodyPr>
            <a:normAutofit/>
          </a:bodyPr>
          <a:lstStyle/>
          <a:p>
            <a:r>
              <a:rPr lang="pl-PL" dirty="0"/>
              <a:t>Struktura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2E52EF-2145-49A5-A3EA-A2F4A928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863" y="1792869"/>
            <a:ext cx="57214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300" dirty="0"/>
              <a:t>Program konwersacyjny został zaimplementowany w języku C#, z wykorzystaniem </a:t>
            </a:r>
            <a:r>
              <a:rPr lang="pl-PL" sz="2300" dirty="0" err="1"/>
              <a:t>otwartoźródłowego</a:t>
            </a:r>
            <a:r>
              <a:rPr lang="pl-PL" sz="2300" dirty="0"/>
              <a:t> </a:t>
            </a:r>
            <a:r>
              <a:rPr lang="pl-PL" sz="2300" dirty="0" err="1"/>
              <a:t>frameworka</a:t>
            </a:r>
            <a:r>
              <a:rPr lang="pl-PL" sz="2300" dirty="0"/>
              <a:t> Windows </a:t>
            </a:r>
            <a:r>
              <a:rPr lang="pl-PL" sz="2300" dirty="0" err="1"/>
              <a:t>Forms</a:t>
            </a:r>
            <a:r>
              <a:rPr lang="pl-PL" sz="2300" dirty="0"/>
              <a:t>. Program konwersacyjny posiada cztery formularze, które są integralnymi częściami </a:t>
            </a:r>
            <a:r>
              <a:rPr lang="pl-PL" sz="2300" dirty="0" err="1"/>
              <a:t>chatbota</a:t>
            </a:r>
            <a:r>
              <a:rPr lang="pl-PL" sz="2300" dirty="0"/>
              <a:t>. Każdy formularz ma określoną specyficzną  funkcję, a odpowiednie połączenie wszystkich formularzy tworzy spójną i przyjazną dla użytkownika całość aplikacji.</a:t>
            </a:r>
          </a:p>
        </p:txBody>
      </p:sp>
    </p:spTree>
    <p:extLst>
      <p:ext uri="{BB962C8B-B14F-4D97-AF65-F5344CB8AC3E}">
        <p14:creationId xmlns:p14="http://schemas.microsoft.com/office/powerpoint/2010/main" val="217544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BB101D-CA9A-FCE6-66A9-DC41863E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736" y="-534333"/>
            <a:ext cx="3932237" cy="1600200"/>
          </a:xfrm>
        </p:spPr>
        <p:txBody>
          <a:bodyPr>
            <a:normAutofit/>
          </a:bodyPr>
          <a:lstStyle/>
          <a:p>
            <a:r>
              <a:rPr lang="pl-PL" dirty="0"/>
              <a:t>Baza wiedzy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95268277-9C3F-CADC-AEF8-B734881D8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2736" y="1226004"/>
            <a:ext cx="8903851" cy="3811588"/>
          </a:xfrm>
        </p:spPr>
        <p:txBody>
          <a:bodyPr/>
          <a:lstStyle/>
          <a:p>
            <a:r>
              <a:rPr lang="pl-PL" sz="2400" dirty="0"/>
              <a:t>Baza wiedzy </a:t>
            </a:r>
            <a:r>
              <a:rPr lang="pl-PL" sz="2400" dirty="0" err="1"/>
              <a:t>chatbota</a:t>
            </a:r>
            <a:r>
              <a:rPr lang="pl-PL" sz="2400" dirty="0"/>
              <a:t> została zaimplementowana w języku AIML i podzielona na 17 części, z których każda reprezentuje jeden artykuł z Przepisów Gry w piłkę nożną.</a:t>
            </a:r>
          </a:p>
          <a:p>
            <a:endParaRPr lang="pl-PL" dirty="0"/>
          </a:p>
        </p:txBody>
      </p:sp>
      <p:pic>
        <p:nvPicPr>
          <p:cNvPr id="5" name="Obraz 4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038F215D-49EB-90A2-132E-BD1414E9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40" y="2754322"/>
            <a:ext cx="7625047" cy="3583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1186A3CC-121C-F9C8-BD6E-3F89046F7FFA}"/>
              </a:ext>
            </a:extLst>
          </p:cNvPr>
          <p:cNvSpPr txBox="1"/>
          <p:nvPr/>
        </p:nvSpPr>
        <p:spPr>
          <a:xfrm>
            <a:off x="2080433" y="6362918"/>
            <a:ext cx="706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i="1" dirty="0"/>
              <a:t>Fragment kodu AIML pliku 15_Wrzut.aiml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7014BC2-AD15-76A5-A8C2-85370D8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8522" y="1688841"/>
            <a:ext cx="1716866" cy="4172209"/>
          </a:xfr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216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ED9E5B0-4B6C-28E1-DC39-DF2DF4E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1" y="453864"/>
            <a:ext cx="5458838" cy="1325563"/>
          </a:xfrm>
        </p:spPr>
        <p:txBody>
          <a:bodyPr>
            <a:normAutofit/>
          </a:bodyPr>
          <a:lstStyle/>
          <a:p>
            <a:r>
              <a:rPr lang="pl-PL" dirty="0"/>
              <a:t>Graficzny interfejs użytkownika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CDBC46-97B4-0919-285B-51486645B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99" y="708680"/>
            <a:ext cx="4592791" cy="579532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1E9B06-9180-2891-CF11-EC87EA3F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80" y="1859028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 skład graficznego interfejsu użytkownika </a:t>
            </a:r>
            <a:r>
              <a:rPr lang="pl-PL" dirty="0" err="1"/>
              <a:t>chatbota</a:t>
            </a:r>
            <a:r>
              <a:rPr lang="pl-PL" dirty="0"/>
              <a:t> ‘</a:t>
            </a:r>
            <a:r>
              <a:rPr lang="pl-PL" dirty="0" err="1"/>
              <a:t>Refi</a:t>
            </a:r>
            <a:r>
              <a:rPr lang="pl-PL" dirty="0"/>
              <a:t>’ wchodzą cztery formularze.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1ABBBE3-2A38-EFDF-E363-9A264E14A103}"/>
              </a:ext>
            </a:extLst>
          </p:cNvPr>
          <p:cNvSpPr txBox="1"/>
          <p:nvPr/>
        </p:nvSpPr>
        <p:spPr>
          <a:xfrm>
            <a:off x="6112299" y="6494082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i="1" dirty="0"/>
              <a:t>Graficzny interfejs użytkownika </a:t>
            </a:r>
            <a:r>
              <a:rPr lang="pl-PL" sz="1400" i="1" dirty="0" err="1"/>
              <a:t>chatbota</a:t>
            </a:r>
            <a:r>
              <a:rPr lang="pl-PL" sz="1400" i="1" dirty="0"/>
              <a:t> ‘</a:t>
            </a:r>
            <a:r>
              <a:rPr lang="pl-PL" sz="1400" i="1" dirty="0" err="1"/>
              <a:t>Refi</a:t>
            </a:r>
            <a:r>
              <a:rPr lang="pl-PL" sz="1400" i="1" dirty="0"/>
              <a:t>’ </a:t>
            </a:r>
          </a:p>
        </p:txBody>
      </p:sp>
    </p:spTree>
    <p:extLst>
      <p:ext uri="{BB962C8B-B14F-4D97-AF65-F5344CB8AC3E}">
        <p14:creationId xmlns:p14="http://schemas.microsoft.com/office/powerpoint/2010/main" val="229932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33490-7F41-4081-0B90-71092FD2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Generowanie odpowiedzi przez </a:t>
            </a:r>
            <a:r>
              <a:rPr lang="pl-PL" dirty="0" err="1"/>
              <a:t>chatbota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86D2A4-E75C-DF82-974C-48E77A10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29"/>
            <a:ext cx="10515600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Za generowanie poprawnych odpowiedzi przez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chatbota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 ‘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Refi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’, odpowiedzialna jest funkcja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GetBotResponse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. Funkcja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GetBotResponse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 wykorzystuje bibliotekę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AIMLBot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. Biblioteka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AIMLBot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 pozwala na implementowanie reguł i zasad, które decydują o tym, w jaki sposób </a:t>
            </a:r>
            <a:r>
              <a:rPr lang="pl-PL" dirty="0" err="1">
                <a:effectLst/>
                <a:latin typeface="+mj-lt"/>
                <a:ea typeface="Times New Roman" panose="02020603050405020304" pitchFamily="18" charset="0"/>
              </a:rPr>
              <a:t>chatbot</a:t>
            </a:r>
            <a:r>
              <a:rPr lang="pl-PL" dirty="0">
                <a:effectLst/>
                <a:latin typeface="+mj-lt"/>
                <a:ea typeface="Times New Roman" panose="02020603050405020304" pitchFamily="18" charset="0"/>
              </a:rPr>
              <a:t> będzie odpowiadał na zadane przez użytkownika pytania.</a:t>
            </a:r>
            <a:endParaRPr lang="pl-PL" dirty="0">
              <a:latin typeface="+mj-lt"/>
            </a:endParaRPr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6D13482-9374-115B-B4A2-413B12ED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23" y="3722499"/>
            <a:ext cx="5734879" cy="2618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0C4F6CE-D18A-DA62-4F80-9472BBAF06B6}"/>
              </a:ext>
            </a:extLst>
          </p:cNvPr>
          <p:cNvSpPr txBox="1"/>
          <p:nvPr/>
        </p:nvSpPr>
        <p:spPr>
          <a:xfrm>
            <a:off x="3339993" y="6418668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Kod metody generującej odpowiedź </a:t>
            </a:r>
            <a:r>
              <a:rPr lang="pl-PL" sz="1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chatbota</a:t>
            </a:r>
            <a:r>
              <a:rPr lang="pl-PL" sz="1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‘</a:t>
            </a:r>
            <a:r>
              <a:rPr lang="pl-PL" sz="1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Refi</a:t>
            </a:r>
            <a:r>
              <a:rPr lang="pl-PL" sz="1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’ 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3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C0D575-C3C8-B163-B2E6-C5DF8A18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testów użyteczności programu konwersacyjnego '</a:t>
            </a:r>
            <a:r>
              <a:rPr lang="pl-PL" dirty="0" err="1"/>
              <a:t>Refi</a:t>
            </a:r>
            <a:r>
              <a:rPr lang="pl-PL" dirty="0"/>
              <a:t>'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7987577-1E90-5FA1-1780-8C46E05E4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096" y="1795768"/>
            <a:ext cx="7981121" cy="3920551"/>
          </a:xfrm>
        </p:spPr>
      </p:pic>
    </p:spTree>
    <p:extLst>
      <p:ext uri="{BB962C8B-B14F-4D97-AF65-F5344CB8AC3E}">
        <p14:creationId xmlns:p14="http://schemas.microsoft.com/office/powerpoint/2010/main" val="154954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Pakiet 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</TotalTime>
  <Words>390</Words>
  <Application>Microsoft Office PowerPoint</Application>
  <PresentationFormat>Panoramiczny</PresentationFormat>
  <Paragraphs>33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Symbol</vt:lpstr>
      <vt:lpstr>ShapesVTI</vt:lpstr>
      <vt:lpstr>Założenia i wyniki pracy licencjackiej</vt:lpstr>
      <vt:lpstr>Założenia</vt:lpstr>
      <vt:lpstr>Wymagania funkcjonalne</vt:lpstr>
      <vt:lpstr>Wymagania pozafunkcjonalne</vt:lpstr>
      <vt:lpstr>Struktura projektu</vt:lpstr>
      <vt:lpstr>Baza wiedzy</vt:lpstr>
      <vt:lpstr>Graficzny interfejs użytkownika</vt:lpstr>
      <vt:lpstr>Generowanie odpowiedzi przez chatbota</vt:lpstr>
      <vt:lpstr>Wyniki testów użyteczności programu konwersacyjnego 'Refi'</vt:lpstr>
      <vt:lpstr>Wyniki testów wydajnościowych programu konwersacyjnego 'Refi'</vt:lpstr>
      <vt:lpstr>Przykłady poprawnego działania programu konwersacyjnego ‘Refi’ 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Założenia i wyniki pracy licencjackiej</dc:title>
  <dc:creator>Tomasz Chmiel</dc:creator>
  <cp:lastModifiedBy>Tomasz Chmiel</cp:lastModifiedBy>
  <cp:revision>4</cp:revision>
  <dcterms:created xsi:type="dcterms:W3CDTF">2023-07-01T18:59:50Z</dcterms:created>
  <dcterms:modified xsi:type="dcterms:W3CDTF">2023-07-04T20:35:56Z</dcterms:modified>
</cp:coreProperties>
</file>